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58" r:id="rId2"/>
    <p:sldId id="259" r:id="rId3"/>
    <p:sldId id="306" r:id="rId4"/>
    <p:sldId id="307" r:id="rId5"/>
    <p:sldId id="279" r:id="rId6"/>
    <p:sldId id="280" r:id="rId7"/>
    <p:sldId id="282" r:id="rId8"/>
    <p:sldId id="299" r:id="rId9"/>
    <p:sldId id="283" r:id="rId10"/>
    <p:sldId id="284" r:id="rId11"/>
    <p:sldId id="308" r:id="rId12"/>
    <p:sldId id="288" r:id="rId13"/>
    <p:sldId id="297" r:id="rId14"/>
    <p:sldId id="285" r:id="rId15"/>
    <p:sldId id="286" r:id="rId16"/>
    <p:sldId id="287" r:id="rId17"/>
    <p:sldId id="290" r:id="rId18"/>
    <p:sldId id="291" r:id="rId19"/>
    <p:sldId id="292" r:id="rId20"/>
    <p:sldId id="293" r:id="rId21"/>
    <p:sldId id="294" r:id="rId22"/>
    <p:sldId id="260" r:id="rId23"/>
    <p:sldId id="278" r:id="rId24"/>
    <p:sldId id="265" r:id="rId25"/>
    <p:sldId id="296" r:id="rId26"/>
    <p:sldId id="277" r:id="rId27"/>
    <p:sldId id="298" r:id="rId28"/>
    <p:sldId id="309" r:id="rId29"/>
    <p:sldId id="281" r:id="rId30"/>
    <p:sldId id="310" r:id="rId31"/>
    <p:sldId id="289" r:id="rId32"/>
    <p:sldId id="304" r:id="rId33"/>
    <p:sldId id="300" r:id="rId34"/>
    <p:sldId id="301" r:id="rId35"/>
    <p:sldId id="302" r:id="rId36"/>
    <p:sldId id="303" r:id="rId37"/>
    <p:sldId id="305" r:id="rId3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1"/>
    <p:restoredTop sz="96327"/>
  </p:normalViewPr>
  <p:slideViewPr>
    <p:cSldViewPr snapToGrid="0">
      <p:cViewPr varScale="1">
        <p:scale>
          <a:sx n="108" d="100"/>
          <a:sy n="108" d="100"/>
        </p:scale>
        <p:origin x="208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29.09.23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Updates on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ea typeface="Akkurat-Bold"/>
                <a:cs typeface="Arial" pitchFamily="34" charset="0"/>
                <a:sym typeface="Akkurat-Bold"/>
              </a:rPr>
              <a:t>CR-Call September 29, 2023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1E61D3-E4FF-ED12-62A7-EE71A8DBE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2666" y="1690688"/>
            <a:ext cx="6815667" cy="47185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10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22" y="1690688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797980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pic>
        <p:nvPicPr>
          <p:cNvPr id="3" name="Grafik 9">
            <a:extLst>
              <a:ext uri="{FF2B5EF4-FFF2-40B4-BE49-F238E27FC236}">
                <a16:creationId xmlns:a16="http://schemas.microsoft.com/office/drawing/2014/main" id="{AE705598-464C-BB4A-5A94-E7E9A47A3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565671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BA7FB8-FADE-7346-9E19-A06E47CA6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794" y="1633537"/>
            <a:ext cx="5464470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4DB94469-4142-50ED-394B-A19E68896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4013B-9596-6124-2A5A-A114EE58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738" y="1616075"/>
            <a:ext cx="5448300" cy="43688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995340"/>
              </p:ext>
            </p:extLst>
          </p:nvPr>
        </p:nvGraphicFramePr>
        <p:xfrm>
          <a:off x="4178300" y="244474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2806700" y="6235700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1 day of experimental data (July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F4521686-84CC-0F33-E806-9A96EA07C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17094B73-FF06-421F-8532-4124D74F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pic>
        <p:nvPicPr>
          <p:cNvPr id="8" name="Content Placeholder 7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7AB063E-7A05-6E99-CB9A-86CD1F4DF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990" y="1690688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C8032B92-1703-C800-A245-3E64C2FC4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21C43-CDC5-46A4-9949-6FA3325A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987" y="1690688"/>
            <a:ext cx="5384800" cy="375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C11AC-3F77-2FC9-39C6-45568AFFB3A0}"/>
              </a:ext>
            </a:extLst>
          </p:cNvPr>
          <p:cNvSpPr txBox="1"/>
          <p:nvPr/>
        </p:nvSpPr>
        <p:spPr>
          <a:xfrm>
            <a:off x="7208668" y="1506022"/>
            <a:ext cx="3807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Reconstructed bundle energy &gt; 10 TeV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250238" y="6123543"/>
            <a:ext cx="586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7BA7FC-965A-0542-72D7-20D558D7E2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55" y="1549400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6F0ECEA3-4483-438C-6566-CBC405DEC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A0ACE7-158C-4E80-3ECE-2C7321FA2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0" y="1549400"/>
            <a:ext cx="5384800" cy="3759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04653BA-CB0B-7F08-1D9A-E5B60D813864}"/>
              </a:ext>
            </a:extLst>
          </p:cNvPr>
          <p:cNvSpPr/>
          <p:nvPr/>
        </p:nvSpPr>
        <p:spPr>
          <a:xfrm>
            <a:off x="5059680" y="3327400"/>
            <a:ext cx="816975" cy="54356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248419-C95B-BF48-7FC2-DF67B1B6241B}"/>
              </a:ext>
            </a:extLst>
          </p:cNvPr>
          <p:cNvSpPr/>
          <p:nvPr/>
        </p:nvSpPr>
        <p:spPr>
          <a:xfrm rot="1149822">
            <a:off x="9569753" y="2820066"/>
            <a:ext cx="1565738" cy="64262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6466CD-86DA-014C-8F79-B328F8514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stCxn id="9" idx="6"/>
            <a:endCxn id="10" idx="3"/>
          </p:cNvCxnSpPr>
          <p:nvPr/>
        </p:nvCxnSpPr>
        <p:spPr>
          <a:xfrm flipV="1">
            <a:off x="5876655" y="3174265"/>
            <a:ext cx="3878489" cy="42491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3A5B6B-8C89-56EA-C342-A5A21A77A129}"/>
              </a:ext>
            </a:extLst>
          </p:cNvPr>
          <p:cNvSpPr txBox="1"/>
          <p:nvPr/>
        </p:nvSpPr>
        <p:spPr>
          <a:xfrm rot="21197851">
            <a:off x="7443690" y="3108081"/>
            <a:ext cx="843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/>
                </a:solidFill>
              </a:rPr>
              <a:t>P</a:t>
            </a:r>
            <a:r>
              <a:rPr lang="en-DE" sz="1200" dirty="0">
                <a:solidFill>
                  <a:schemeClr val="accent6"/>
                </a:solidFill>
              </a:rPr>
              <a:t>rompt?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220720" y="5872480"/>
            <a:ext cx="466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/>
          </a:p>
          <a:p>
            <a:pPr marL="0" indent="0" algn="ctr">
              <a:buNone/>
            </a:pPr>
            <a:r>
              <a:rPr lang="en-DE" sz="5400" dirty="0"/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864DE99-F732-A2B7-6E34-412587A5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74F451-4F63-D4DF-E161-DBC17BD0A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27" y="1793220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1B7B4E19-25A7-1338-3E9C-7CA5BC39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1EA0B-B50E-420C-E43F-0E52FFD9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105" y="1793220"/>
            <a:ext cx="53848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2682240" y="5913120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</a:t>
            </a:r>
            <a:br>
              <a:rPr lang="en-GB" dirty="0"/>
            </a:br>
            <a:r>
              <a:rPr lang="en-GB" dirty="0"/>
              <a:t>leading muon energy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4BF1BE-22B8-F4D7-8D9B-32592BFAA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388" y="1390528"/>
            <a:ext cx="5069273" cy="477397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3D53759-5CB6-F6D9-8565-4619639D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075239" y="6125845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below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534307" y="1235903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Wilk’s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374267" y="6409752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621379" y="6083694"/>
            <a:ext cx="579100" cy="3260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480692-BB1D-877F-ABED-F43B87598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724" y="1881997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D817297-4D9A-FD19-60B7-B026DF4B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CFCD96-FDFE-C37F-BCEA-E4FE2C70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276" y="1881997"/>
            <a:ext cx="5588000" cy="375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2844800" y="5803900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170"/>
            <a:ext cx="10515600" cy="4351338"/>
          </a:xfrm>
        </p:spPr>
        <p:txBody>
          <a:bodyPr>
            <a:normAutofit/>
          </a:bodyPr>
          <a:lstStyle/>
          <a:p>
            <a:r>
              <a:rPr lang="en-DE" sz="1600" dirty="0"/>
              <a:t>Prompt atmospheric muons have never been significantly measured</a:t>
            </a:r>
          </a:p>
          <a:p>
            <a:r>
              <a:rPr lang="en-DE" sz="1600" dirty="0"/>
              <a:t>Old analyses: </a:t>
            </a:r>
          </a:p>
          <a:p>
            <a:pPr lvl="1"/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/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28020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28020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797614"/>
            <a:ext cx="3985113" cy="461612"/>
          </a:xfrm>
          <a:prstGeom prst="rect">
            <a:avLst/>
          </a:prstGeom>
        </p:spPr>
      </p:pic>
      <p:pic>
        <p:nvPicPr>
          <p:cNvPr id="11" name="Grafik 9">
            <a:extLst>
              <a:ext uri="{FF2B5EF4-FFF2-40B4-BE49-F238E27FC236}">
                <a16:creationId xmlns:a16="http://schemas.microsoft.com/office/drawing/2014/main" id="{EAC1A698-0E23-797E-1A27-50BDB9957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4050558" y="6067237"/>
            <a:ext cx="345989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analyses with some issues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FC8542A3-201B-F93E-25AB-93C8B7D9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D12CFC-64D0-876D-55E3-9FC65785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50" y="1579599"/>
            <a:ext cx="6893310" cy="4812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9D6F-A78A-1B0B-53E7-6AF5F8220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			    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C2670-0EAD-86C4-7E07-9E4544978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New CORSIKA EHIST simulations</a:t>
            </a:r>
          </a:p>
          <a:p>
            <a:r>
              <a:rPr lang="en-DE" dirty="0"/>
              <a:t>CORSIKA vs. MCEq agreement</a:t>
            </a:r>
          </a:p>
          <a:p>
            <a:r>
              <a:rPr lang="en-DE" dirty="0"/>
              <a:t>DNN angular and energy reconstructions</a:t>
            </a:r>
          </a:p>
          <a:p>
            <a:r>
              <a:rPr lang="en-DE" dirty="0"/>
              <a:t>First data-MC comparisons</a:t>
            </a:r>
          </a:p>
          <a:p>
            <a:r>
              <a:rPr lang="en-DE" dirty="0"/>
              <a:t>Pseudo analysis is set up</a:t>
            </a:r>
          </a:p>
          <a:p>
            <a:endParaRPr lang="en-DE" dirty="0"/>
          </a:p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Results are promising</a:t>
            </a: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3A144-FACB-F029-8410-76C71C7C49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DE" dirty="0"/>
              <a:t>Wiki page</a:t>
            </a:r>
          </a:p>
          <a:p>
            <a:r>
              <a:rPr lang="en-DE" dirty="0"/>
              <a:t>Data-MC agreement of dnn input </a:t>
            </a:r>
          </a:p>
          <a:p>
            <a:r>
              <a:rPr lang="en-DE" dirty="0"/>
              <a:t>Optimize DNN reconstructions</a:t>
            </a:r>
          </a:p>
          <a:p>
            <a:r>
              <a:rPr lang="en-GB" dirty="0"/>
              <a:t>I</a:t>
            </a:r>
            <a:r>
              <a:rPr lang="en-DE" dirty="0"/>
              <a:t>nclude systematics (snowstorm)</a:t>
            </a:r>
          </a:p>
          <a:p>
            <a:pPr lvl="1"/>
            <a:r>
              <a:rPr lang="en-GB" dirty="0"/>
              <a:t>S</a:t>
            </a:r>
            <a:r>
              <a:rPr lang="en-DE" dirty="0"/>
              <a:t>cattering</a:t>
            </a:r>
          </a:p>
          <a:p>
            <a:pPr lvl="1"/>
            <a:r>
              <a:rPr lang="en-DE" dirty="0"/>
              <a:t>Absorption</a:t>
            </a:r>
          </a:p>
          <a:p>
            <a:pPr lvl="1"/>
            <a:r>
              <a:rPr lang="en-DE" dirty="0"/>
              <a:t>Anisotropy</a:t>
            </a:r>
          </a:p>
          <a:p>
            <a:pPr lvl="1"/>
            <a:r>
              <a:rPr lang="en-DE" dirty="0"/>
              <a:t>Hole ice 1</a:t>
            </a:r>
          </a:p>
          <a:p>
            <a:pPr lvl="1"/>
            <a:r>
              <a:rPr lang="en-DE" dirty="0"/>
              <a:t>Hole ice 2</a:t>
            </a:r>
          </a:p>
          <a:p>
            <a:pPr lvl="1"/>
            <a:r>
              <a:rPr lang="en-DE" dirty="0"/>
              <a:t>Dom efficiency </a:t>
            </a:r>
          </a:p>
          <a:p>
            <a:pPr lvl="1"/>
            <a:r>
              <a:rPr lang="en-GB" dirty="0"/>
              <a:t>C</a:t>
            </a:r>
            <a:r>
              <a:rPr lang="en-DE" dirty="0"/>
              <a:t>onventional normalization</a:t>
            </a:r>
          </a:p>
          <a:p>
            <a:pPr lvl="1">
              <a:buFont typeface="Wingdings" pitchFamily="2" charset="2"/>
              <a:buChar char="v"/>
            </a:pPr>
            <a:r>
              <a:rPr lang="en-GB" dirty="0"/>
              <a:t>W</a:t>
            </a:r>
            <a:r>
              <a:rPr lang="en-DE" dirty="0"/>
              <a:t>e do not include systematics of the primary fluxes, instead we perform the analysis several times for different flux models</a:t>
            </a:r>
          </a:p>
          <a:p>
            <a:pPr lvl="1">
              <a:buFont typeface="Wingdings" pitchFamily="2" charset="2"/>
              <a:buChar char="v"/>
            </a:pPr>
            <a:r>
              <a:rPr lang="en-GB" dirty="0"/>
              <a:t>E</a:t>
            </a:r>
            <a:r>
              <a:rPr lang="en-DE" dirty="0"/>
              <a:t>ntire analysis is based on CORSIKA 7 and SIBYLL 2.3d, perform “minor” simulation with another hadronic model?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C273B-CD24-CF41-FA0F-746AF07DC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55A34-101A-9640-354F-96CC0EA2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A93A521E-772B-1A87-C01E-9EC35DBC0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BD634F-F03B-FCAF-7053-0537AADD6D6B}"/>
              </a:ext>
            </a:extLst>
          </p:cNvPr>
          <p:cNvSpPr txBox="1"/>
          <p:nvPr/>
        </p:nvSpPr>
        <p:spPr>
          <a:xfrm>
            <a:off x="37258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41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8E4FC-BAB6-0B2A-AB9A-E64E3271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FE0EB224-EA63-BC79-4FBC-6279A9976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pic>
        <p:nvPicPr>
          <p:cNvPr id="7" name="Grafik 4">
            <a:extLst>
              <a:ext uri="{FF2B5EF4-FFF2-40B4-BE49-F238E27FC236}">
                <a16:creationId xmlns:a16="http://schemas.microsoft.com/office/drawing/2014/main" id="{707EFE22-8E8D-085A-1DBC-410C1BF04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25</a:t>
            </a:fld>
            <a:endParaRPr lang="en-DE"/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D6AC981E-56FF-849B-ED6B-BE91C325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FE38CECB-A2AA-AB74-71E2-A63BA93B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8" name="Grafik 9">
            <a:extLst>
              <a:ext uri="{FF2B5EF4-FFF2-40B4-BE49-F238E27FC236}">
                <a16:creationId xmlns:a16="http://schemas.microsoft.com/office/drawing/2014/main" id="{E57A2013-756C-586D-9093-AB3489C50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to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79667A75-F7E4-73D3-6237-19BD4DB3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AFCE7C2B-0CD7-EFF2-6AEB-F44BA30E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E4D424AE-71EB-5B1C-1B24-04753D8B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837EEC3E-2DA0-CD40-4517-061A40A4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C71D4173-B645-FAFB-3ED2-44878D01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A428D2F0-FFE6-70AA-CE5E-4877C5D6A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BD478FFC-DABB-6E68-558F-76BD4361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C352451D-96D5-8166-577D-355E45B84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B7C05405-960B-2FD8-CC0E-12DD474E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40705-A510-84E9-7784-50C56ADEE3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4E26DB-4650-599D-4A89-675F29AAE7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8C0508F6-C7C9-AE67-AF20-F7C24006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81F447-F36C-B745-9FEF-A3BC7620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296" y="1557111"/>
            <a:ext cx="8691822" cy="47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07FA-CA5F-5DDF-301C-4CD43A26F7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D9C85-749A-85B3-F274-D6264C9AC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7" name="Grafik 9">
            <a:extLst>
              <a:ext uri="{FF2B5EF4-FFF2-40B4-BE49-F238E27FC236}">
                <a16:creationId xmlns:a16="http://schemas.microsoft.com/office/drawing/2014/main" id="{179EDF35-C988-E6C8-A818-B9829A489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F392F9-7935-68C6-4F29-DBF1D9C84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87" y="1465689"/>
            <a:ext cx="8857397" cy="48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P. Gutjahr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8457494-AAF8-97D4-C1EE-1FB700D8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5" name="Grafik 9">
            <a:extLst>
              <a:ext uri="{FF2B5EF4-FFF2-40B4-BE49-F238E27FC236}">
                <a16:creationId xmlns:a16="http://schemas.microsoft.com/office/drawing/2014/main" id="{7D4C1634-9FD7-543D-A90F-2B2718C2D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486" y="1815088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63095E9-43E8-2162-5392-3817ED533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2940908" y="6444476"/>
            <a:ext cx="6561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1200" dirty="0">
                <a:solidFill>
                  <a:schemeClr val="accent6"/>
                </a:solidFill>
              </a:rPr>
              <a:t>For detailed information, see the talk by Ludwig Neste at the upcoming collaboration meeting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Expected muons for 10 years: </a:t>
            </a:r>
            <a:br>
              <a:rPr lang="en-DE" dirty="0"/>
            </a:br>
            <a:r>
              <a:rPr lang="en-DE" dirty="0"/>
              <a:t>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2265813-27B2-0CED-AD77-4F5EEBEA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Expected muons for 10 years: </a:t>
            </a:r>
            <a:br>
              <a:rPr lang="en-DE" dirty="0"/>
            </a:br>
            <a:r>
              <a:rPr lang="en-DE" dirty="0"/>
              <a:t>leading vs. bundle energy (GSF)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DCF4EF-76ED-6C73-B1C2-EBAC92837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846" y="1846486"/>
            <a:ext cx="5384800" cy="3759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22F3CF62-966F-EAAE-7B90-7822B10E2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5EE3EE-812B-E851-694A-72C327334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56" y="1846486"/>
            <a:ext cx="5384800" cy="3759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3581400" y="4447713"/>
            <a:ext cx="2286246" cy="56817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10395857" y="4338856"/>
            <a:ext cx="1130193" cy="568170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4" y="6139543"/>
            <a:ext cx="53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to detect prompt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P. Gutjahr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43255F64-AD83-4746-121D-8B6247846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77743196-2E03-035C-7BC5-7BA280A5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59" y="1646658"/>
            <a:ext cx="6940995" cy="484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260247" y="1794893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958534">
            <a:off x="5993176" y="2293014"/>
            <a:ext cx="5959834" cy="1210208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666828" y="3576051"/>
            <a:ext cx="4359103" cy="1210208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377938-E74E-9515-39E5-FF0C32731469}"/>
              </a:ext>
            </a:extLst>
          </p:cNvPr>
          <p:cNvCxnSpPr/>
          <p:nvPr/>
        </p:nvCxnSpPr>
        <p:spPr>
          <a:xfrm>
            <a:off x="6697261" y="4162647"/>
            <a:ext cx="0" cy="1945758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9AF0D0-30CC-410F-CB3C-1C62D41740D9}"/>
              </a:ext>
            </a:extLst>
          </p:cNvPr>
          <p:cNvCxnSpPr>
            <a:cxnSpLocks/>
          </p:cNvCxnSpPr>
          <p:nvPr/>
        </p:nvCxnSpPr>
        <p:spPr>
          <a:xfrm>
            <a:off x="10996359" y="3370521"/>
            <a:ext cx="0" cy="273788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1400</Words>
  <Application>Microsoft Macintosh PowerPoint</Application>
  <PresentationFormat>Widescreen</PresentationFormat>
  <Paragraphs>314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Updates on prompt atmospheric muon analysis  Ludwig Neste and Pascal Gutjahr</vt:lpstr>
      <vt:lpstr>Motivation</vt:lpstr>
      <vt:lpstr>Intention</vt:lpstr>
      <vt:lpstr>Some definitions and wording…</vt:lpstr>
      <vt:lpstr>New CORSIKA extended history simulations</vt:lpstr>
      <vt:lpstr>CORSIKA vs. MCEq</vt:lpstr>
      <vt:lpstr>Expected muons for 10 years:  leading vs. bundle energy</vt:lpstr>
      <vt:lpstr>Expected muons for 10 years:  leading vs. bundle energy (GSF)</vt:lpstr>
      <vt:lpstr>Leading muon energy fraction</vt:lpstr>
      <vt:lpstr>Leading muon contribution</vt:lpstr>
      <vt:lpstr>L2 Filters</vt:lpstr>
      <vt:lpstr>Data-MC agreements</vt:lpstr>
      <vt:lpstr>Data-MC: HitStatistics - SplitInIceDSTPulses </vt:lpstr>
      <vt:lpstr>Data-MC: cos(zenith)</vt:lpstr>
      <vt:lpstr>Data-MC: energy spectrum</vt:lpstr>
      <vt:lpstr>PowerPoint Presentation</vt:lpstr>
      <vt:lpstr>Pseudo data sampling</vt:lpstr>
      <vt:lpstr>Poisson likelihood fit performed in  leading muon energy</vt:lpstr>
      <vt:lpstr>Test background statistics</vt:lpstr>
      <vt:lpstr>Discovery potential and sensitivity</vt:lpstr>
      <vt:lpstr>Conclusion        Outlook</vt:lpstr>
      <vt:lpstr>PowerPoint Presentation</vt:lpstr>
      <vt:lpstr>Definition of the muon flux</vt:lpstr>
      <vt:lpstr>Muon flux</vt:lpstr>
      <vt:lpstr>Muon production – different weightings</vt:lpstr>
      <vt:lpstr>Solution to zenith problem?</vt:lpstr>
      <vt:lpstr>Simulated events</vt:lpstr>
      <vt:lpstr>Which energies to we need to simulate?</vt:lpstr>
      <vt:lpstr>Filters </vt:lpstr>
      <vt:lpstr>Filters – passed events per leading energy</vt:lpstr>
      <vt:lpstr>Data-MC: HitStatistics - SplitInIceDSTPulses</vt:lpstr>
      <vt:lpstr>Evaluation of models used in pseudo analysis</vt:lpstr>
      <vt:lpstr>Zenith reconstructions</vt:lpstr>
      <vt:lpstr>Azimuth reconstructions</vt:lpstr>
      <vt:lpstr>Angular resolution</vt:lpstr>
      <vt:lpstr>Bundle energy reconstruction</vt:lpstr>
      <vt:lpstr>Leading energy reconstruction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95</cp:revision>
  <dcterms:created xsi:type="dcterms:W3CDTF">2023-09-19T10:10:31Z</dcterms:created>
  <dcterms:modified xsi:type="dcterms:W3CDTF">2023-09-29T12:16:55Z</dcterms:modified>
</cp:coreProperties>
</file>